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</p:sldIdLst>
  <p:sldSz cy="5143500" cx="9144000"/>
  <p:notesSz cx="6858000" cy="9144000"/>
  <p:embeddedFontLst>
    <p:embeddedFont>
      <p:font typeface="Roboto"/>
      <p:regular r:id="rId66"/>
      <p:bold r:id="rId67"/>
      <p:italic r:id="rId68"/>
      <p:boldItalic r:id="rId69"/>
    </p:embeddedFont>
    <p:embeddedFont>
      <p:font typeface="Montserrat"/>
      <p:regular r:id="rId70"/>
      <p:bold r:id="rId71"/>
      <p:italic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Montserrat-boldItalic.fntdata"/><Relationship Id="rId72" Type="http://schemas.openxmlformats.org/officeDocument/2006/relationships/font" Target="fonts/Montserrat-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Montserrat-bold.fntdata"/><Relationship Id="rId70" Type="http://schemas.openxmlformats.org/officeDocument/2006/relationships/font" Target="fonts/Montserrat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Roboto-regular.fntdata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Roboto-italic.fntdata"/><Relationship Id="rId23" Type="http://schemas.openxmlformats.org/officeDocument/2006/relationships/slide" Target="slides/slide18.xml"/><Relationship Id="rId67" Type="http://schemas.openxmlformats.org/officeDocument/2006/relationships/font" Target="fonts/Roboto-bold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5ec9f6730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5ec9f6730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5ec9f67304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5ec9f6730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5ec9f67304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5ec9f67304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5ec9f67304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5ec9f67304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6123244c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6123244c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5ec9f67304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5ec9f6730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61bfb8c2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61bfb8c2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5ec9f67304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5ec9f67304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5ec9f6730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5ec9f6730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5ec9f67304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5ec9f67304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5ec9f6730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5ec9f6730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6123244c4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6123244c4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5ec9f67304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5ec9f67304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5ec9f67304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5ec9f67304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5ec9f6730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5ec9f6730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5ec9f67304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5ec9f67304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5ec9f67304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5ec9f67304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61bfb8c2d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61bfb8c2d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5ec9f67304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5ec9f67304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61bfb8c2d2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61bfb8c2d2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5ec9f67304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5ec9f67304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5ec9f6730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5ec9f6730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5ec9f67304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5ec9f67304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5ec9f67304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5ec9f67304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5ec9f67304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5ec9f67304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5ec9f67304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5ec9f67304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5ec9f67304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5ec9f67304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61bfb8c2d2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61bfb8c2d2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61bfb8c2d2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61bfb8c2d2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5ec9f67304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5ec9f67304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5ec9f67304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5ec9f67304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5ec9f67304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5ec9f67304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5ec9f6730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5ec9f6730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5ec9f67304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5ec9f67304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5ec9f67304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5ec9f67304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5ec9f67304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5ec9f67304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5ec9f67304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5ec9f67304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5ec9f67304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5ec9f67304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5ec9f67304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5ec9f67304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5ec9f67304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5ec9f67304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61bfb8c2d2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61bfb8c2d2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61bfb8c2d2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61bfb8c2d2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61bfb8c2d2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61bfb8c2d2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5ec9f6730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5ec9f6730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61bfb8c2d2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61bfb8c2d2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61bfb8c2d2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61bfb8c2d2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61bfb8c2d2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61bfb8c2d2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61bfb8c2d2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61bfb8c2d2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61bfb8c2d2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61bfb8c2d2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61bfb8c2d2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61bfb8c2d2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61bfb8c2d2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61bfb8c2d2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61bfb8c2d2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61bfb8c2d2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61bfb8c2d2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61bfb8c2d2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5ec9f6730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5ec9f6730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61bfb8c2d2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61bfb8c2d2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61bfb8c2d2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61bfb8c2d2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5ec9f6730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5ec9f6730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5ec9f6730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5ec9f6730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5ec9f6730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5ec9f6730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hyperlink" Target="https://github.com/RWorkflow-Workshops/WSDS-StLouis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hyperlink" Target="https://github.com/RWorkflow-Workshops/WSDS-StLouis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hyperlink" Target="https://github.com/orgs/RWorkflow-Workshops/projects/6/views/1" TargetMode="External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youtu.be/8D72GBVBVe4" TargetMode="External"/><Relationship Id="rId4" Type="http://schemas.openxmlformats.org/officeDocument/2006/relationships/hyperlink" Target="https://youtu.be/frJoBaQqWmI" TargetMode="External"/><Relationship Id="rId5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hyperlink" Target="https://github.com/RWorkflow-Workshops/WSDS-StLouis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RWorkflow-Workshops/WSDS-StLouis/tree/main/sandbox" TargetMode="External"/><Relationship Id="rId4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youtu.be/Ly4hdNSBKkA" TargetMode="External"/><Relationship Id="rId4" Type="http://schemas.openxmlformats.org/officeDocument/2006/relationships/hyperlink" Target="https://www.markdownguide.org/cheat-sheet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ithub.com/RWorkflow-Workshops/WSDS-StLouis" TargetMode="External"/><Relationship Id="rId4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5" Type="http://schemas.openxmlformats.org/officeDocument/2006/relationships/hyperlink" Target="https://nmfs-openscapes.github.io/" TargetMode="External"/><Relationship Id="rId6" Type="http://schemas.openxmlformats.org/officeDocument/2006/relationships/image" Target="../media/image2.png"/><Relationship Id="rId7" Type="http://schemas.openxmlformats.org/officeDocument/2006/relationships/hyperlink" Target="https://github.com/EmilyMarkowitz-NOAA" TargetMode="External"/><Relationship Id="rId8" Type="http://schemas.openxmlformats.org/officeDocument/2006/relationships/hyperlink" Target="https://github.com/eeholmes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RWorkflow-Workshops/WSDS-StLouis" TargetMode="External"/><Relationship Id="rId4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github.com/RWorkflow-Workshops/WSDS-StLouis" TargetMode="External"/><Relationship Id="rId4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youtu.be/Wt59IDTnpHU" TargetMode="External"/><Relationship Id="rId4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1.png"/><Relationship Id="rId4" Type="http://schemas.openxmlformats.org/officeDocument/2006/relationships/image" Target="../media/image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9.png"/><Relationship Id="rId4" Type="http://schemas.openxmlformats.org/officeDocument/2006/relationships/hyperlink" Target="https://youtu.be/wmzjzuWhzq0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7.png"/><Relationship Id="rId4" Type="http://schemas.openxmlformats.org/officeDocument/2006/relationships/hyperlink" Target="https://youtu.be/OkDkmMLdBD4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rverse-tutorials.github.io/RWorkflow-NWFSC-2022/" TargetMode="External"/><Relationship Id="rId4" Type="http://schemas.openxmlformats.org/officeDocument/2006/relationships/hyperlink" Target="https://www.youtube.com/watch?v=anrZwE3pIwQ" TargetMode="External"/><Relationship Id="rId5" Type="http://schemas.openxmlformats.org/officeDocument/2006/relationships/hyperlink" Target="https://www.youtube.com/watch?v=dDRDma-5_ww" TargetMode="External"/><Relationship Id="rId6" Type="http://schemas.openxmlformats.org/officeDocument/2006/relationships/image" Target="../media/image4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154250" y="1816225"/>
            <a:ext cx="6835500" cy="10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1800"/>
              </a:spcBef>
              <a:spcAft>
                <a:spcPts val="400"/>
              </a:spcAft>
              <a:buSzPts val="990"/>
              <a:buNone/>
            </a:pPr>
            <a:r>
              <a:rPr lang="en" sz="3115">
                <a:solidFill>
                  <a:srgbClr val="0B323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Git-ting It Together: Learn to Use Git and GitHub for Your Projects</a:t>
            </a:r>
            <a:endParaRPr sz="622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145688"/>
            <a:ext cx="8520600" cy="6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 Holmes and Em Markowitz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9061" y="4125731"/>
            <a:ext cx="3634940" cy="101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063250"/>
            <a:ext cx="2700625" cy="108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6352" y="227175"/>
            <a:ext cx="1536800" cy="127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GitHub in the browser</a:t>
            </a: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451" y="1781448"/>
            <a:ext cx="7456399" cy="30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 txBox="1"/>
          <p:nvPr/>
        </p:nvSpPr>
        <p:spPr>
          <a:xfrm>
            <a:off x="311700" y="1086975"/>
            <a:ext cx="803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https://github.com/RWorkflow-Workshops/WSDS-StLouis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FE2F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GitHub in the browser</a:t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451" y="1781448"/>
            <a:ext cx="7456399" cy="30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/>
          <p:nvPr/>
        </p:nvSpPr>
        <p:spPr>
          <a:xfrm>
            <a:off x="311700" y="1086975"/>
            <a:ext cx="803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https://github.com/RWorkflow-Workshops/WSDS-StLouis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FE2F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GitHub Project Boards</a:t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200" y="1397525"/>
            <a:ext cx="6392003" cy="35798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392200" y="952500"/>
            <a:ext cx="541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https://github.com/orgs/RWorkflow-Workshops/projects/6/views/1</a:t>
            </a: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3450" y="1352700"/>
            <a:ext cx="2115350" cy="155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6450" y="3166350"/>
            <a:ext cx="1843850" cy="14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 txBox="1"/>
          <p:nvPr/>
        </p:nvSpPr>
        <p:spPr>
          <a:xfrm>
            <a:off x="7188475" y="952500"/>
            <a:ext cx="148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 CARD</a:t>
            </a:r>
            <a:endParaRPr/>
          </a:p>
        </p:txBody>
      </p:sp>
      <p:sp>
        <p:nvSpPr>
          <p:cNvPr id="140" name="Google Shape;140;p24"/>
          <p:cNvSpPr txBox="1"/>
          <p:nvPr/>
        </p:nvSpPr>
        <p:spPr>
          <a:xfrm>
            <a:off x="7188475" y="2766150"/>
            <a:ext cx="148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CARD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3226200" y="1474225"/>
            <a:ext cx="269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 and Em demo</a:t>
            </a:r>
            <a:endParaRPr/>
          </a:p>
        </p:txBody>
      </p:sp>
      <p:sp>
        <p:nvSpPr>
          <p:cNvPr id="146" name="Google Shape;146;p25"/>
          <p:cNvSpPr txBox="1"/>
          <p:nvPr>
            <p:ph type="title"/>
          </p:nvPr>
        </p:nvSpPr>
        <p:spPr>
          <a:xfrm>
            <a:off x="1298675" y="2123150"/>
            <a:ext cx="701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Open their team project board</a:t>
            </a:r>
            <a:endParaRPr/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Add some notes/ideas to the idea column</a:t>
            </a:r>
            <a:endParaRPr/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Make 2-3 task cards in the task column</a:t>
            </a:r>
            <a:endParaRPr/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Task cards need ‘Definition of done’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1: Music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2: Public Art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3: History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4: Sports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5: Parks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6: Restaurants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B6D7A8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work 30 min: Project boards</a:t>
            </a:r>
            <a:endParaRPr/>
          </a:p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311700" y="1017725"/>
            <a:ext cx="82272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Add some idea cards (3-4) to your GitHub Project Board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Idea card is free form; helps you focus your tasks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https://youtu.be/8D72GBVBVe4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Add some (2-3) task cards for each idea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Task card must have a “definition of done”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4"/>
              </a:rPr>
              <a:t>https://youtu.be/frJoBaQqWmI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Tips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Don’t try to </a:t>
            </a:r>
            <a:r>
              <a:rPr lang="en" sz="2000">
                <a:solidFill>
                  <a:schemeClr val="dk1"/>
                </a:solidFill>
              </a:rPr>
              <a:t>micromanage</a:t>
            </a:r>
            <a:r>
              <a:rPr lang="en" sz="2000">
                <a:solidFill>
                  <a:schemeClr val="dk1"/>
                </a:solidFill>
              </a:rPr>
              <a:t> with “Definition of Done”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Let whoever grabs a task card, decide how to get to “done”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2500" y="1457625"/>
            <a:ext cx="1912975" cy="19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Editing files in the</a:t>
            </a:r>
            <a:r>
              <a:rPr lang="en"/>
              <a:t> browser</a:t>
            </a:r>
            <a:endParaRPr/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451" y="1781448"/>
            <a:ext cx="7456399" cy="30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9"/>
          <p:cNvSpPr txBox="1"/>
          <p:nvPr/>
        </p:nvSpPr>
        <p:spPr>
          <a:xfrm>
            <a:off x="311700" y="1086975"/>
            <a:ext cx="803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https://github.com/RWorkflow-Workshops/WSDS-StLouis</a:t>
            </a:r>
            <a:endParaRPr/>
          </a:p>
        </p:txBody>
      </p:sp>
      <p:sp>
        <p:nvSpPr>
          <p:cNvPr id="170" name="Google Shape;170;p29"/>
          <p:cNvSpPr/>
          <p:nvPr/>
        </p:nvSpPr>
        <p:spPr>
          <a:xfrm>
            <a:off x="1703300" y="2835100"/>
            <a:ext cx="1053300" cy="537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FE2F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Opening files in the browser</a:t>
            </a:r>
            <a:endParaRPr/>
          </a:p>
        </p:txBody>
      </p:sp>
      <p:sp>
        <p:nvSpPr>
          <p:cNvPr id="176" name="Google Shape;176;p30"/>
          <p:cNvSpPr txBox="1"/>
          <p:nvPr/>
        </p:nvSpPr>
        <p:spPr>
          <a:xfrm>
            <a:off x="311700" y="1086975"/>
            <a:ext cx="803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https://github.com/RWorkflow-Workshops/WSDS-StLouis/tree/main/sandbox</a:t>
            </a:r>
            <a:endParaRPr/>
          </a:p>
        </p:txBody>
      </p:sp>
      <p:pic>
        <p:nvPicPr>
          <p:cNvPr id="177" name="Google Shape;17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39575"/>
            <a:ext cx="7880826" cy="335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0"/>
          <p:cNvSpPr/>
          <p:nvPr/>
        </p:nvSpPr>
        <p:spPr>
          <a:xfrm>
            <a:off x="1512800" y="1639575"/>
            <a:ext cx="1053300" cy="537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0"/>
          <p:cNvSpPr/>
          <p:nvPr/>
        </p:nvSpPr>
        <p:spPr>
          <a:xfrm>
            <a:off x="410150" y="3046388"/>
            <a:ext cx="1053300" cy="537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0"/>
          <p:cNvSpPr txBox="1"/>
          <p:nvPr/>
        </p:nvSpPr>
        <p:spPr>
          <a:xfrm>
            <a:off x="1636050" y="2947150"/>
            <a:ext cx="37092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Double click the file with your name to open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FE2F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 a file</a:t>
            </a:r>
            <a:endParaRPr/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075" y="1125300"/>
            <a:ext cx="7499851" cy="382097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1"/>
          <p:cNvSpPr/>
          <p:nvPr/>
        </p:nvSpPr>
        <p:spPr>
          <a:xfrm>
            <a:off x="7003700" y="2132625"/>
            <a:ext cx="1053300" cy="537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9000" y="-145113"/>
            <a:ext cx="9401999" cy="528862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6647950" y="4684050"/>
            <a:ext cx="210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</a:rPr>
              <a:t>Artwork by @allison_horst</a:t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2017050" y="1109400"/>
            <a:ext cx="4896900" cy="861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</a:rPr>
              <a:t>Using GitHub to Help a Team Tackle a Project Together</a:t>
            </a:r>
            <a:endParaRPr b="1" sz="2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113" y="1177425"/>
            <a:ext cx="8327764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FE2F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 a file: you can preview</a:t>
            </a:r>
            <a:endParaRPr/>
          </a:p>
        </p:txBody>
      </p:sp>
      <p:sp>
        <p:nvSpPr>
          <p:cNvPr id="195" name="Google Shape;195;p32"/>
          <p:cNvSpPr/>
          <p:nvPr/>
        </p:nvSpPr>
        <p:spPr>
          <a:xfrm>
            <a:off x="1252050" y="1480525"/>
            <a:ext cx="1053300" cy="537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FE2F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 your changes</a:t>
            </a:r>
            <a:endParaRPr/>
          </a:p>
        </p:txBody>
      </p:sp>
      <p:pic>
        <p:nvPicPr>
          <p:cNvPr id="201" name="Google Shape;2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20300"/>
            <a:ext cx="8817801" cy="344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3"/>
          <p:cNvSpPr/>
          <p:nvPr/>
        </p:nvSpPr>
        <p:spPr>
          <a:xfrm>
            <a:off x="661175" y="3847125"/>
            <a:ext cx="1669800" cy="5727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3"/>
          <p:cNvSpPr txBox="1"/>
          <p:nvPr/>
        </p:nvSpPr>
        <p:spPr>
          <a:xfrm>
            <a:off x="2454075" y="1580050"/>
            <a:ext cx="3309000" cy="400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the change. Brief is fine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FE2F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on history to see all the changes</a:t>
            </a:r>
            <a:endParaRPr/>
          </a:p>
        </p:txBody>
      </p:sp>
      <p:pic>
        <p:nvPicPr>
          <p:cNvPr id="209" name="Google Shape;20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53" y="1288676"/>
            <a:ext cx="7955323" cy="3197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4"/>
          <p:cNvSpPr/>
          <p:nvPr/>
        </p:nvSpPr>
        <p:spPr>
          <a:xfrm>
            <a:off x="7216625" y="1572325"/>
            <a:ext cx="1669800" cy="5727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075" y="1625050"/>
            <a:ext cx="7701856" cy="269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FE2F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on history to see all the changes</a:t>
            </a:r>
            <a:endParaRPr/>
          </a:p>
        </p:txBody>
      </p:sp>
      <p:sp>
        <p:nvSpPr>
          <p:cNvPr id="217" name="Google Shape;217;p35"/>
          <p:cNvSpPr/>
          <p:nvPr/>
        </p:nvSpPr>
        <p:spPr>
          <a:xfrm>
            <a:off x="795650" y="2435175"/>
            <a:ext cx="1669800" cy="5727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5"/>
          <p:cNvSpPr txBox="1"/>
          <p:nvPr/>
        </p:nvSpPr>
        <p:spPr>
          <a:xfrm>
            <a:off x="1591225" y="1860200"/>
            <a:ext cx="2801400" cy="400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here to see the change</a:t>
            </a:r>
            <a:endParaRPr/>
          </a:p>
        </p:txBody>
      </p:sp>
      <p:sp>
        <p:nvSpPr>
          <p:cNvPr id="219" name="Google Shape;219;p35"/>
          <p:cNvSpPr/>
          <p:nvPr/>
        </p:nvSpPr>
        <p:spPr>
          <a:xfrm>
            <a:off x="7563975" y="3125450"/>
            <a:ext cx="504300" cy="5727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5"/>
          <p:cNvSpPr txBox="1"/>
          <p:nvPr/>
        </p:nvSpPr>
        <p:spPr>
          <a:xfrm>
            <a:off x="5266875" y="3816725"/>
            <a:ext cx="2801400" cy="615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here to browse the files at that point in time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/>
          <p:nvPr>
            <p:ph type="title"/>
          </p:nvPr>
        </p:nvSpPr>
        <p:spPr>
          <a:xfrm>
            <a:off x="3635700" y="1157150"/>
            <a:ext cx="187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 demos</a:t>
            </a:r>
            <a:endParaRPr/>
          </a:p>
        </p:txBody>
      </p:sp>
      <p:sp>
        <p:nvSpPr>
          <p:cNvPr id="226" name="Google Shape;226;p36"/>
          <p:cNvSpPr txBox="1"/>
          <p:nvPr>
            <p:ph type="title"/>
          </p:nvPr>
        </p:nvSpPr>
        <p:spPr>
          <a:xfrm>
            <a:off x="1291300" y="2101025"/>
            <a:ext cx="701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Navigate to the sandbox directory</a:t>
            </a:r>
            <a:endParaRPr/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Open her markdown file</a:t>
            </a:r>
            <a:endParaRPr/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Make some changes</a:t>
            </a:r>
            <a:endParaRPr/>
          </a:p>
          <a:p>
            <a:pPr indent="-388619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Header</a:t>
            </a:r>
            <a:endParaRPr/>
          </a:p>
          <a:p>
            <a:pPr indent="-388619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Text with a link</a:t>
            </a:r>
            <a:endParaRPr/>
          </a:p>
          <a:p>
            <a:pPr indent="-388619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Add an image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B6D7A8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Individual</a:t>
            </a:r>
            <a:r>
              <a:rPr lang="en"/>
              <a:t> work 20 min: Edit your file in the sandbox</a:t>
            </a:r>
            <a:endParaRPr/>
          </a:p>
        </p:txBody>
      </p:sp>
      <p:sp>
        <p:nvSpPr>
          <p:cNvPr id="232" name="Google Shape;232;p37"/>
          <p:cNvSpPr txBox="1"/>
          <p:nvPr>
            <p:ph idx="1" type="body"/>
          </p:nvPr>
        </p:nvSpPr>
        <p:spPr>
          <a:xfrm>
            <a:off x="311700" y="1230650"/>
            <a:ext cx="41250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Try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Adding a header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Adding a list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Adding an image</a:t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Make multiple commits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Click the history and look at the history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hlinkClick r:id="rId3"/>
              </a:rPr>
              <a:t>https://youtu.be/Ly4hdNSBKkA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233" name="Google Shape;233;p37"/>
          <p:cNvSpPr txBox="1"/>
          <p:nvPr>
            <p:ph idx="1" type="body"/>
          </p:nvPr>
        </p:nvSpPr>
        <p:spPr>
          <a:xfrm>
            <a:off x="4699900" y="1147700"/>
            <a:ext cx="38904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hlinkClick r:id="rId4"/>
              </a:rPr>
              <a:t>https://www.markdownguide.org/cheat-sheet/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Images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You can right-click, copy image, and then paste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On a Mac, Cmd-Shift-4 gets you a snip tool for copying screen snips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33" y="0"/>
            <a:ext cx="9414932" cy="529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9"/>
          <p:cNvSpPr txBox="1"/>
          <p:nvPr/>
        </p:nvSpPr>
        <p:spPr>
          <a:xfrm>
            <a:off x="311700" y="549100"/>
            <a:ext cx="4896900" cy="631200"/>
          </a:xfrm>
          <a:prstGeom prst="rect">
            <a:avLst/>
          </a:prstGeom>
          <a:solidFill>
            <a:srgbClr val="6AA84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</a:rPr>
              <a:t>Let’s Start Team Work!</a:t>
            </a:r>
            <a:endParaRPr b="1" sz="2900">
              <a:solidFill>
                <a:schemeClr val="lt1"/>
              </a:solidFill>
            </a:endParaRPr>
          </a:p>
        </p:txBody>
      </p:sp>
      <p:sp>
        <p:nvSpPr>
          <p:cNvPr id="244" name="Google Shape;244;p39"/>
          <p:cNvSpPr txBox="1"/>
          <p:nvPr/>
        </p:nvSpPr>
        <p:spPr>
          <a:xfrm>
            <a:off x="6771200" y="4703625"/>
            <a:ext cx="210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</a:rPr>
              <a:t>Artwork by @allison_horst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is for the team to edit the one team markdown file</a:t>
            </a:r>
            <a:endParaRPr/>
          </a:p>
        </p:txBody>
      </p:sp>
      <p:sp>
        <p:nvSpPr>
          <p:cNvPr id="250" name="Google Shape;250;p40"/>
          <p:cNvSpPr txBox="1"/>
          <p:nvPr/>
        </p:nvSpPr>
        <p:spPr>
          <a:xfrm>
            <a:off x="311700" y="1086975"/>
            <a:ext cx="803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https://github.com/RWorkflow-Workshops/WSDS-StLouis</a:t>
            </a:r>
            <a:endParaRPr/>
          </a:p>
        </p:txBody>
      </p:sp>
      <p:pic>
        <p:nvPicPr>
          <p:cNvPr id="251" name="Google Shape;25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801" y="1624573"/>
            <a:ext cx="7456399" cy="30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0"/>
          <p:cNvSpPr/>
          <p:nvPr/>
        </p:nvSpPr>
        <p:spPr>
          <a:xfrm>
            <a:off x="1211800" y="3453925"/>
            <a:ext cx="1053300" cy="537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/>
          <p:nvPr>
            <p:ph type="title"/>
          </p:nvPr>
        </p:nvSpPr>
        <p:spPr>
          <a:xfrm>
            <a:off x="2341200" y="1730225"/>
            <a:ext cx="4461600" cy="19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 and </a:t>
            </a:r>
            <a:r>
              <a:rPr lang="en"/>
              <a:t>Em demo bad things happening if we both edit our team file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3137650" y="4280650"/>
            <a:ext cx="5849400" cy="81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>
            <p:ph type="ctrTitle"/>
          </p:nvPr>
        </p:nvSpPr>
        <p:spPr>
          <a:xfrm>
            <a:off x="3316950" y="320475"/>
            <a:ext cx="5515500" cy="13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80"/>
              <a:t>Scientists at NOAA Fisheries and m</a:t>
            </a:r>
            <a:r>
              <a:rPr lang="en" sz="2180"/>
              <a:t>entors in the NOAA Fisheries Openscapes program. We help scientists adopt Open Science workflows</a:t>
            </a:r>
            <a:endParaRPr sz="2180"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275" y="197225"/>
            <a:ext cx="1949056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8750" y="1753325"/>
            <a:ext cx="2668800" cy="172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4653150" y="3428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https://nmfs-openscapes.github.io/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44401" y="4393200"/>
            <a:ext cx="677650" cy="5633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4011700" y="4381750"/>
            <a:ext cx="384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https://github.com/EmilyMarkowitz-NOAA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https://github.com/eeholmes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branch?</a:t>
            </a:r>
            <a:endParaRPr/>
          </a:p>
        </p:txBody>
      </p:sp>
      <p:sp>
        <p:nvSpPr>
          <p:cNvPr id="263" name="Google Shape;263;p42"/>
          <p:cNvSpPr txBox="1"/>
          <p:nvPr/>
        </p:nvSpPr>
        <p:spPr>
          <a:xfrm>
            <a:off x="311700" y="1086975"/>
            <a:ext cx="803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https://github.com/RWorkflow-Workshops/WSDS-StLouis</a:t>
            </a:r>
            <a:endParaRPr/>
          </a:p>
        </p:txBody>
      </p:sp>
      <p:pic>
        <p:nvPicPr>
          <p:cNvPr id="264" name="Google Shape;26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801" y="1624573"/>
            <a:ext cx="7456399" cy="30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2"/>
          <p:cNvSpPr/>
          <p:nvPr/>
        </p:nvSpPr>
        <p:spPr>
          <a:xfrm>
            <a:off x="1109375" y="2151575"/>
            <a:ext cx="1053300" cy="537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FE2F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branch in the browser</a:t>
            </a:r>
            <a:endParaRPr/>
          </a:p>
        </p:txBody>
      </p:sp>
      <p:sp>
        <p:nvSpPr>
          <p:cNvPr id="271" name="Google Shape;271;p43"/>
          <p:cNvSpPr txBox="1"/>
          <p:nvPr/>
        </p:nvSpPr>
        <p:spPr>
          <a:xfrm>
            <a:off x="311700" y="1086975"/>
            <a:ext cx="803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https://github.com/RWorkflow-Workshops/WSDS-StLouis</a:t>
            </a:r>
            <a:endParaRPr/>
          </a:p>
        </p:txBody>
      </p:sp>
      <p:sp>
        <p:nvSpPr>
          <p:cNvPr id="272" name="Google Shape;272;p43"/>
          <p:cNvSpPr txBox="1"/>
          <p:nvPr/>
        </p:nvSpPr>
        <p:spPr>
          <a:xfrm>
            <a:off x="201700" y="1882625"/>
            <a:ext cx="2801400" cy="615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on “main” to get to branch controls</a:t>
            </a:r>
            <a:endParaRPr/>
          </a:p>
        </p:txBody>
      </p:sp>
      <p:pic>
        <p:nvPicPr>
          <p:cNvPr id="273" name="Google Shape;27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8275" y="1639575"/>
            <a:ext cx="3568219" cy="335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3"/>
          <p:cNvSpPr/>
          <p:nvPr/>
        </p:nvSpPr>
        <p:spPr>
          <a:xfrm>
            <a:off x="3238525" y="1725750"/>
            <a:ext cx="1232700" cy="537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43"/>
          <p:cNvSpPr/>
          <p:nvPr/>
        </p:nvSpPr>
        <p:spPr>
          <a:xfrm>
            <a:off x="4164125" y="4453200"/>
            <a:ext cx="1483800" cy="537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3"/>
          <p:cNvSpPr txBox="1"/>
          <p:nvPr/>
        </p:nvSpPr>
        <p:spPr>
          <a:xfrm>
            <a:off x="5845000" y="3984850"/>
            <a:ext cx="2801400" cy="831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here to see all the branches and do things (like delete).</a:t>
            </a:r>
            <a:endParaRPr/>
          </a:p>
        </p:txBody>
      </p:sp>
      <p:sp>
        <p:nvSpPr>
          <p:cNvPr id="277" name="Google Shape;277;p43"/>
          <p:cNvSpPr/>
          <p:nvPr/>
        </p:nvSpPr>
        <p:spPr>
          <a:xfrm>
            <a:off x="3238525" y="3854800"/>
            <a:ext cx="1057800" cy="400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3"/>
          <p:cNvSpPr txBox="1"/>
          <p:nvPr/>
        </p:nvSpPr>
        <p:spPr>
          <a:xfrm>
            <a:off x="311700" y="3639250"/>
            <a:ext cx="2801400" cy="831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on an existing branch to see the status of the repo on that branch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ALWAYS be aware of what branch you are on</a:t>
            </a:r>
            <a:endParaRPr/>
          </a:p>
        </p:txBody>
      </p:sp>
      <p:pic>
        <p:nvPicPr>
          <p:cNvPr id="284" name="Google Shape;28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400" y="1287475"/>
            <a:ext cx="6239933" cy="3351527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4"/>
          <p:cNvSpPr/>
          <p:nvPr/>
        </p:nvSpPr>
        <p:spPr>
          <a:xfrm>
            <a:off x="1288650" y="1218225"/>
            <a:ext cx="2162400" cy="537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5"/>
          <p:cNvSpPr txBox="1"/>
          <p:nvPr>
            <p:ph type="title"/>
          </p:nvPr>
        </p:nvSpPr>
        <p:spPr>
          <a:xfrm>
            <a:off x="1131625" y="1416325"/>
            <a:ext cx="701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 demos</a:t>
            </a:r>
            <a:endParaRPr/>
          </a:p>
        </p:txBody>
      </p:sp>
      <p:sp>
        <p:nvSpPr>
          <p:cNvPr id="291" name="Google Shape;291;p45"/>
          <p:cNvSpPr txBox="1"/>
          <p:nvPr>
            <p:ph type="title"/>
          </p:nvPr>
        </p:nvSpPr>
        <p:spPr>
          <a:xfrm>
            <a:off x="1298675" y="2285400"/>
            <a:ext cx="701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Make a branch FROM MAIN</a:t>
            </a:r>
            <a:endParaRPr/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Open the team markdown file</a:t>
            </a:r>
            <a:endParaRPr/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Double-check that you are on your branch</a:t>
            </a:r>
            <a:endParaRPr/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Edit the file and commit changes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B6D7A8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</a:t>
            </a:r>
            <a:r>
              <a:rPr lang="en"/>
              <a:t> work 30 min: Work on tasks on your project board</a:t>
            </a:r>
            <a:endParaRPr/>
          </a:p>
        </p:txBody>
      </p:sp>
      <p:sp>
        <p:nvSpPr>
          <p:cNvPr id="297" name="Google Shape;297;p46"/>
          <p:cNvSpPr txBox="1"/>
          <p:nvPr>
            <p:ph idx="1" type="body"/>
          </p:nvPr>
        </p:nvSpPr>
        <p:spPr>
          <a:xfrm>
            <a:off x="311700" y="1230650"/>
            <a:ext cx="41325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Steps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Make a branch FROM MAIN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Switch to that branch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Open your team’s md file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Work on 2-3 tasks from your team task board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Double-check that you are in your own branch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hlinkClick r:id="rId3"/>
              </a:rPr>
              <a:t>https://youtu.be/Wt59IDTnpHU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298" name="Google Shape;29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800" y="1640775"/>
            <a:ext cx="4343398" cy="2443176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6"/>
          <p:cNvSpPr txBox="1"/>
          <p:nvPr/>
        </p:nvSpPr>
        <p:spPr>
          <a:xfrm>
            <a:off x="6708050" y="4126375"/>
            <a:ext cx="213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</a:rPr>
              <a:t>Artwork by @allison_horst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125" y="1241377"/>
            <a:ext cx="8641174" cy="31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8"/>
          <p:cNvSpPr txBox="1"/>
          <p:nvPr/>
        </p:nvSpPr>
        <p:spPr>
          <a:xfrm>
            <a:off x="6207597" y="4774210"/>
            <a:ext cx="293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</a:rPr>
              <a:t>Artwork by @allison_horst</a:t>
            </a:r>
            <a:endParaRPr/>
          </a:p>
        </p:txBody>
      </p:sp>
      <p:sp>
        <p:nvSpPr>
          <p:cNvPr id="311" name="Google Shape;31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Pull requests: merging your changes back into main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Pull requests: merging your changes back into main</a:t>
            </a:r>
            <a:endParaRPr/>
          </a:p>
        </p:txBody>
      </p:sp>
      <p:pic>
        <p:nvPicPr>
          <p:cNvPr id="317" name="Google Shape;31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451" y="1635498"/>
            <a:ext cx="7456399" cy="30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9"/>
          <p:cNvSpPr/>
          <p:nvPr/>
        </p:nvSpPr>
        <p:spPr>
          <a:xfrm>
            <a:off x="1114600" y="2273025"/>
            <a:ext cx="1053300" cy="355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49"/>
          <p:cNvSpPr txBox="1"/>
          <p:nvPr/>
        </p:nvSpPr>
        <p:spPr>
          <a:xfrm>
            <a:off x="2767950" y="2776500"/>
            <a:ext cx="2801400" cy="831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Although “Pull requests” looks like the obvious place, lets go to the “View all branches” page</a:t>
            </a:r>
            <a:endParaRPr/>
          </a:p>
        </p:txBody>
      </p:sp>
      <p:sp>
        <p:nvSpPr>
          <p:cNvPr id="320" name="Google Shape;320;p49"/>
          <p:cNvSpPr/>
          <p:nvPr/>
        </p:nvSpPr>
        <p:spPr>
          <a:xfrm rot="-9353599">
            <a:off x="2136970" y="2559606"/>
            <a:ext cx="556757" cy="22708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9"/>
          <p:cNvSpPr/>
          <p:nvPr/>
        </p:nvSpPr>
        <p:spPr>
          <a:xfrm rot="8497769">
            <a:off x="1998224" y="1701611"/>
            <a:ext cx="556751" cy="22723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9"/>
          <p:cNvSpPr txBox="1"/>
          <p:nvPr/>
        </p:nvSpPr>
        <p:spPr>
          <a:xfrm>
            <a:off x="2616975" y="1235300"/>
            <a:ext cx="2801400" cy="400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here. We’ll look at this later.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25" y="1774000"/>
            <a:ext cx="7887744" cy="2392374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FE2F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‘view all branches`</a:t>
            </a:r>
            <a:endParaRPr/>
          </a:p>
        </p:txBody>
      </p:sp>
      <p:sp>
        <p:nvSpPr>
          <p:cNvPr id="329" name="Google Shape;329;p50"/>
          <p:cNvSpPr txBox="1"/>
          <p:nvPr/>
        </p:nvSpPr>
        <p:spPr>
          <a:xfrm>
            <a:off x="2745425" y="4166375"/>
            <a:ext cx="2801400" cy="615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shows that I am ahead of main</a:t>
            </a:r>
            <a:endParaRPr/>
          </a:p>
        </p:txBody>
      </p:sp>
      <p:sp>
        <p:nvSpPr>
          <p:cNvPr id="330" name="Google Shape;330;p50"/>
          <p:cNvSpPr/>
          <p:nvPr/>
        </p:nvSpPr>
        <p:spPr>
          <a:xfrm>
            <a:off x="6364975" y="3316900"/>
            <a:ext cx="1232700" cy="537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50"/>
          <p:cNvSpPr txBox="1"/>
          <p:nvPr/>
        </p:nvSpPr>
        <p:spPr>
          <a:xfrm>
            <a:off x="6136375" y="2554707"/>
            <a:ext cx="2801400" cy="615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here to make a pull request</a:t>
            </a:r>
            <a:endParaRPr/>
          </a:p>
        </p:txBody>
      </p:sp>
      <p:sp>
        <p:nvSpPr>
          <p:cNvPr id="332" name="Google Shape;332;p50"/>
          <p:cNvSpPr/>
          <p:nvPr/>
        </p:nvSpPr>
        <p:spPr>
          <a:xfrm>
            <a:off x="4961350" y="3446650"/>
            <a:ext cx="670200" cy="278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4625" y="1192525"/>
            <a:ext cx="609516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the pull request</a:t>
            </a:r>
            <a:endParaRPr/>
          </a:p>
        </p:txBody>
      </p:sp>
      <p:sp>
        <p:nvSpPr>
          <p:cNvPr id="339" name="Google Shape;339;p51"/>
          <p:cNvSpPr/>
          <p:nvPr/>
        </p:nvSpPr>
        <p:spPr>
          <a:xfrm>
            <a:off x="3563525" y="1664250"/>
            <a:ext cx="1053300" cy="537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51"/>
          <p:cNvSpPr txBox="1"/>
          <p:nvPr/>
        </p:nvSpPr>
        <p:spPr>
          <a:xfrm>
            <a:off x="4768400" y="1264050"/>
            <a:ext cx="2801400" cy="400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OK if this says merge conflict.</a:t>
            </a:r>
            <a:endParaRPr/>
          </a:p>
        </p:txBody>
      </p:sp>
      <p:sp>
        <p:nvSpPr>
          <p:cNvPr id="341" name="Google Shape;341;p51"/>
          <p:cNvSpPr/>
          <p:nvPr/>
        </p:nvSpPr>
        <p:spPr>
          <a:xfrm>
            <a:off x="5839675" y="4183575"/>
            <a:ext cx="1674000" cy="615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51"/>
          <p:cNvSpPr txBox="1"/>
          <p:nvPr/>
        </p:nvSpPr>
        <p:spPr>
          <a:xfrm>
            <a:off x="5895700" y="3567975"/>
            <a:ext cx="2801400" cy="615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good? </a:t>
            </a:r>
            <a:r>
              <a:rPr lang="en"/>
              <a:t>Click here to make the pull request</a:t>
            </a:r>
            <a:endParaRPr/>
          </a:p>
        </p:txBody>
      </p:sp>
      <p:sp>
        <p:nvSpPr>
          <p:cNvPr id="343" name="Google Shape;343;p51"/>
          <p:cNvSpPr/>
          <p:nvPr/>
        </p:nvSpPr>
        <p:spPr>
          <a:xfrm>
            <a:off x="1799700" y="1744900"/>
            <a:ext cx="1819800" cy="400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51"/>
          <p:cNvSpPr txBox="1"/>
          <p:nvPr/>
        </p:nvSpPr>
        <p:spPr>
          <a:xfrm>
            <a:off x="811425" y="2145100"/>
            <a:ext cx="1234800" cy="615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STOP. LOOK HERE!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2400" y="-8474"/>
            <a:ext cx="9845550" cy="519679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/>
          <p:nvPr/>
        </p:nvSpPr>
        <p:spPr>
          <a:xfrm>
            <a:off x="5793450" y="393625"/>
            <a:ext cx="3160200" cy="43926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GitHub Project Boards</a:t>
            </a:r>
            <a:endParaRPr b="1" i="1"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Kanban task board</a:t>
            </a:r>
            <a:endParaRPr b="1" i="1"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Editing markdown files</a:t>
            </a:r>
            <a:endParaRPr b="1" i="1"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Branches</a:t>
            </a:r>
            <a:endParaRPr b="1" i="1"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Pull Requests</a:t>
            </a:r>
            <a:endParaRPr/>
          </a:p>
        </p:txBody>
      </p:sp>
      <p:sp>
        <p:nvSpPr>
          <p:cNvPr id="83" name="Google Shape;83;p16"/>
          <p:cNvSpPr txBox="1"/>
          <p:nvPr/>
        </p:nvSpPr>
        <p:spPr>
          <a:xfrm>
            <a:off x="0" y="4628000"/>
            <a:ext cx="210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</a:rPr>
              <a:t>Artwork by @allison_horst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125" y="515675"/>
            <a:ext cx="4442000" cy="4284924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2"/>
          <p:cNvSpPr/>
          <p:nvPr/>
        </p:nvSpPr>
        <p:spPr>
          <a:xfrm>
            <a:off x="494475" y="3175075"/>
            <a:ext cx="1674000" cy="615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many green buttons to click…</a:t>
            </a:r>
            <a:endParaRPr/>
          </a:p>
        </p:txBody>
      </p:sp>
      <p:pic>
        <p:nvPicPr>
          <p:cNvPr id="352" name="Google Shape;35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4525" y="1170125"/>
            <a:ext cx="3987078" cy="3526374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2"/>
          <p:cNvSpPr/>
          <p:nvPr/>
        </p:nvSpPr>
        <p:spPr>
          <a:xfrm>
            <a:off x="5050775" y="3652450"/>
            <a:ext cx="1674000" cy="615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52"/>
          <p:cNvSpPr/>
          <p:nvPr/>
        </p:nvSpPr>
        <p:spPr>
          <a:xfrm>
            <a:off x="3810000" y="2812675"/>
            <a:ext cx="1445700" cy="77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3"/>
          <p:cNvSpPr txBox="1"/>
          <p:nvPr>
            <p:ph idx="1" type="body"/>
          </p:nvPr>
        </p:nvSpPr>
        <p:spPr>
          <a:xfrm>
            <a:off x="311700" y="1152475"/>
            <a:ext cx="3498300" cy="8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Git needs your help to resolve the conflict</a:t>
            </a:r>
            <a:endParaRPr/>
          </a:p>
        </p:txBody>
      </p:sp>
      <p:pic>
        <p:nvPicPr>
          <p:cNvPr id="360" name="Google Shape;36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5650" y="1786750"/>
            <a:ext cx="3498300" cy="2157292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 conflicts</a:t>
            </a:r>
            <a:endParaRPr/>
          </a:p>
        </p:txBody>
      </p:sp>
      <p:pic>
        <p:nvPicPr>
          <p:cNvPr id="362" name="Google Shape;36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175" y="2017076"/>
            <a:ext cx="4385976" cy="2870051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3"/>
          <p:cNvSpPr/>
          <p:nvPr/>
        </p:nvSpPr>
        <p:spPr>
          <a:xfrm>
            <a:off x="1738325" y="2263950"/>
            <a:ext cx="1674000" cy="615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53"/>
          <p:cNvSpPr/>
          <p:nvPr/>
        </p:nvSpPr>
        <p:spPr>
          <a:xfrm>
            <a:off x="3358675" y="4041200"/>
            <a:ext cx="1674000" cy="615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53"/>
          <p:cNvSpPr txBox="1"/>
          <p:nvPr/>
        </p:nvSpPr>
        <p:spPr>
          <a:xfrm>
            <a:off x="5175650" y="4271525"/>
            <a:ext cx="2801400" cy="615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ahead and create </a:t>
            </a:r>
            <a:r>
              <a:rPr lang="en"/>
              <a:t>the pull request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1" name="Google Shape;37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651" y="695575"/>
            <a:ext cx="5937602" cy="4369476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 conflicts</a:t>
            </a:r>
            <a:endParaRPr/>
          </a:p>
        </p:txBody>
      </p:sp>
      <p:sp>
        <p:nvSpPr>
          <p:cNvPr id="373" name="Google Shape;373;p54"/>
          <p:cNvSpPr/>
          <p:nvPr/>
        </p:nvSpPr>
        <p:spPr>
          <a:xfrm>
            <a:off x="5739350" y="3447300"/>
            <a:ext cx="1674000" cy="615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54"/>
          <p:cNvSpPr txBox="1"/>
          <p:nvPr/>
        </p:nvSpPr>
        <p:spPr>
          <a:xfrm>
            <a:off x="6094525" y="4170675"/>
            <a:ext cx="2801400" cy="615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here to tell Git how to resolve the conflicts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25" y="1062550"/>
            <a:ext cx="8654776" cy="3845626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 conflicts</a:t>
            </a:r>
            <a:endParaRPr/>
          </a:p>
        </p:txBody>
      </p:sp>
      <p:sp>
        <p:nvSpPr>
          <p:cNvPr id="382" name="Google Shape;382;p55"/>
          <p:cNvSpPr/>
          <p:nvPr/>
        </p:nvSpPr>
        <p:spPr>
          <a:xfrm>
            <a:off x="-76500" y="3107025"/>
            <a:ext cx="1674000" cy="615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55"/>
          <p:cNvSpPr txBox="1"/>
          <p:nvPr/>
        </p:nvSpPr>
        <p:spPr>
          <a:xfrm>
            <a:off x="1974263" y="2669100"/>
            <a:ext cx="2801400" cy="1693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where the conflict is. The &lt;&lt;&lt;&lt;&lt; and ===== just helps you find the areas that conflict. You’ll want to get rid of that.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 here and then click “Mark Resolved”</a:t>
            </a:r>
            <a:endParaRPr/>
          </a:p>
        </p:txBody>
      </p:sp>
      <p:sp>
        <p:nvSpPr>
          <p:cNvPr id="384" name="Google Shape;384;p55"/>
          <p:cNvSpPr/>
          <p:nvPr/>
        </p:nvSpPr>
        <p:spPr>
          <a:xfrm>
            <a:off x="7247650" y="1062550"/>
            <a:ext cx="1674000" cy="615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0" name="Google Shape;39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3297437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 conflicts</a:t>
            </a:r>
            <a:endParaRPr/>
          </a:p>
        </p:txBody>
      </p:sp>
      <p:sp>
        <p:nvSpPr>
          <p:cNvPr id="392" name="Google Shape;392;p56"/>
          <p:cNvSpPr/>
          <p:nvPr/>
        </p:nvSpPr>
        <p:spPr>
          <a:xfrm>
            <a:off x="7527800" y="1107375"/>
            <a:ext cx="1674000" cy="615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7"/>
          <p:cNvSpPr txBox="1"/>
          <p:nvPr>
            <p:ph type="title"/>
          </p:nvPr>
        </p:nvSpPr>
        <p:spPr>
          <a:xfrm>
            <a:off x="2739900" y="1260400"/>
            <a:ext cx="366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 and </a:t>
            </a:r>
            <a:r>
              <a:rPr lang="en"/>
              <a:t>Em demo</a:t>
            </a:r>
            <a:endParaRPr/>
          </a:p>
        </p:txBody>
      </p:sp>
      <p:sp>
        <p:nvSpPr>
          <p:cNvPr id="398" name="Google Shape;398;p57"/>
          <p:cNvSpPr txBox="1"/>
          <p:nvPr>
            <p:ph type="title"/>
          </p:nvPr>
        </p:nvSpPr>
        <p:spPr>
          <a:xfrm>
            <a:off x="1291300" y="1999050"/>
            <a:ext cx="701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Eli makes a pull request and merges</a:t>
            </a:r>
            <a:endParaRPr/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Em makes a pull request, gets merge conflict</a:t>
            </a:r>
            <a:endParaRPr/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Em resolves the merge conflict and merges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2725" y="1640600"/>
            <a:ext cx="5074451" cy="169147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B6D7A8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work 30 min: Pull requests</a:t>
            </a:r>
            <a:endParaRPr/>
          </a:p>
        </p:txBody>
      </p:sp>
      <p:sp>
        <p:nvSpPr>
          <p:cNvPr id="405" name="Google Shape;405;p58"/>
          <p:cNvSpPr txBox="1"/>
          <p:nvPr>
            <p:ph idx="1" type="body"/>
          </p:nvPr>
        </p:nvSpPr>
        <p:spPr>
          <a:xfrm>
            <a:off x="311700" y="1083175"/>
            <a:ext cx="41472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Steps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Add each pull request to the task board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One at a time, do your pull requests.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Move the task cards to done as you do each one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Work together to help each other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hlinkClick r:id="rId4"/>
              </a:rPr>
              <a:t>https://youtu.be/wmzjzuWhzq0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406" name="Google Shape;406;p58"/>
          <p:cNvSpPr txBox="1"/>
          <p:nvPr/>
        </p:nvSpPr>
        <p:spPr>
          <a:xfrm>
            <a:off x="6856750" y="3382300"/>
            <a:ext cx="210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</a:rPr>
              <a:t>Artwork by @allison_horst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51250"/>
            <a:ext cx="8551377" cy="3141326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FE2F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Em merges her branch, Eli’s branch is behind main</a:t>
            </a:r>
            <a:endParaRPr/>
          </a:p>
        </p:txBody>
      </p:sp>
      <p:sp>
        <p:nvSpPr>
          <p:cNvPr id="417" name="Google Shape;417;p60"/>
          <p:cNvSpPr txBox="1"/>
          <p:nvPr/>
        </p:nvSpPr>
        <p:spPr>
          <a:xfrm>
            <a:off x="2347250" y="4062475"/>
            <a:ext cx="2801400" cy="831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shows that there are commits on main that I don’t have</a:t>
            </a:r>
            <a:endParaRPr/>
          </a:p>
        </p:txBody>
      </p:sp>
      <p:sp>
        <p:nvSpPr>
          <p:cNvPr id="418" name="Google Shape;418;p60"/>
          <p:cNvSpPr/>
          <p:nvPr/>
        </p:nvSpPr>
        <p:spPr>
          <a:xfrm>
            <a:off x="5204700" y="3723100"/>
            <a:ext cx="670200" cy="278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60"/>
          <p:cNvSpPr txBox="1"/>
          <p:nvPr/>
        </p:nvSpPr>
        <p:spPr>
          <a:xfrm>
            <a:off x="5464075" y="4062475"/>
            <a:ext cx="2801400" cy="615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need to do something about this before I start working again.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5" name="Google Shape;42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550" y="1214375"/>
            <a:ext cx="6810890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FE2F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also see this if I am on my branch</a:t>
            </a:r>
            <a:endParaRPr/>
          </a:p>
        </p:txBody>
      </p:sp>
      <p:sp>
        <p:nvSpPr>
          <p:cNvPr id="427" name="Google Shape;427;p61"/>
          <p:cNvSpPr/>
          <p:nvPr/>
        </p:nvSpPr>
        <p:spPr>
          <a:xfrm>
            <a:off x="1414350" y="1297000"/>
            <a:ext cx="861900" cy="4311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61"/>
          <p:cNvSpPr/>
          <p:nvPr/>
        </p:nvSpPr>
        <p:spPr>
          <a:xfrm>
            <a:off x="2178800" y="1692750"/>
            <a:ext cx="1572300" cy="4311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61"/>
          <p:cNvSpPr txBox="1"/>
          <p:nvPr/>
        </p:nvSpPr>
        <p:spPr>
          <a:xfrm>
            <a:off x="3827025" y="1692750"/>
            <a:ext cx="2801400" cy="615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here to see what is on main and start a pull request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159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8:15-10:45am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15-30 minute lectures and demos followed by 20-30 minute </a:t>
            </a:r>
            <a:r>
              <a:rPr lang="en"/>
              <a:t>teamwork</a:t>
            </a:r>
            <a:r>
              <a:rPr lang="en"/>
              <a:t> time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10:45-11am Break with snacks provided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11-12pm Lectures and team work time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5" name="Google Shape;43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500" y="1192250"/>
            <a:ext cx="8211292" cy="3820977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FE2F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a pull request to merge main into your branch</a:t>
            </a:r>
            <a:endParaRPr/>
          </a:p>
        </p:txBody>
      </p:sp>
      <p:sp>
        <p:nvSpPr>
          <p:cNvPr id="437" name="Google Shape;437;p62"/>
          <p:cNvSpPr/>
          <p:nvPr/>
        </p:nvSpPr>
        <p:spPr>
          <a:xfrm>
            <a:off x="690725" y="1745875"/>
            <a:ext cx="2020500" cy="4311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62"/>
          <p:cNvSpPr/>
          <p:nvPr/>
        </p:nvSpPr>
        <p:spPr>
          <a:xfrm>
            <a:off x="6432750" y="2140650"/>
            <a:ext cx="2020500" cy="494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62"/>
          <p:cNvSpPr txBox="1"/>
          <p:nvPr/>
        </p:nvSpPr>
        <p:spPr>
          <a:xfrm>
            <a:off x="6374150" y="1670600"/>
            <a:ext cx="1926600" cy="400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here and merge</a:t>
            </a:r>
            <a:endParaRPr/>
          </a:p>
        </p:txBody>
      </p:sp>
      <p:sp>
        <p:nvSpPr>
          <p:cNvPr id="440" name="Google Shape;440;p62"/>
          <p:cNvSpPr txBox="1"/>
          <p:nvPr/>
        </p:nvSpPr>
        <p:spPr>
          <a:xfrm>
            <a:off x="2453150" y="4348325"/>
            <a:ext cx="4247400" cy="400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https://youtu.be/OkDkmMLdBD4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FE2F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the normal workflow is to delete your branch!</a:t>
            </a:r>
            <a:endParaRPr/>
          </a:p>
        </p:txBody>
      </p:sp>
      <p:pic>
        <p:nvPicPr>
          <p:cNvPr id="447" name="Google Shape;44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026" y="1310225"/>
            <a:ext cx="2157625" cy="205487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3"/>
          <p:cNvSpPr txBox="1"/>
          <p:nvPr/>
        </p:nvSpPr>
        <p:spPr>
          <a:xfrm>
            <a:off x="1283825" y="3578950"/>
            <a:ext cx="1764000" cy="615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Delete my precious branch??</a:t>
            </a:r>
            <a:endParaRPr/>
          </a:p>
        </p:txBody>
      </p:sp>
      <p:sp>
        <p:nvSpPr>
          <p:cNvPr id="449" name="Google Shape;449;p63"/>
          <p:cNvSpPr txBox="1"/>
          <p:nvPr/>
        </p:nvSpPr>
        <p:spPr>
          <a:xfrm>
            <a:off x="4377800" y="1424050"/>
            <a:ext cx="4220400" cy="30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0000"/>
                </a:solidFill>
              </a:rPr>
              <a:t>Yes! </a:t>
            </a:r>
            <a:endParaRPr sz="29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Start task (grab a task card)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Make branch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Complete the task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Merge work into main with pull request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Delete branch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Move task card to done column</a:t>
            </a:r>
            <a:endParaRPr sz="2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5" name="Google Shape;45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951" y="1266025"/>
            <a:ext cx="4487726" cy="32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FE2F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the normal workflow is to delete your branch!</a:t>
            </a:r>
            <a:endParaRPr/>
          </a:p>
        </p:txBody>
      </p:sp>
      <p:pic>
        <p:nvPicPr>
          <p:cNvPr id="457" name="Google Shape;45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900" y="1266027"/>
            <a:ext cx="3752674" cy="3319049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64"/>
          <p:cNvSpPr/>
          <p:nvPr/>
        </p:nvSpPr>
        <p:spPr>
          <a:xfrm>
            <a:off x="444925" y="3620475"/>
            <a:ext cx="1329900" cy="494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64"/>
          <p:cNvSpPr/>
          <p:nvPr/>
        </p:nvSpPr>
        <p:spPr>
          <a:xfrm>
            <a:off x="7708950" y="3480300"/>
            <a:ext cx="1256100" cy="494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64"/>
          <p:cNvSpPr/>
          <p:nvPr/>
        </p:nvSpPr>
        <p:spPr>
          <a:xfrm>
            <a:off x="3529775" y="2777625"/>
            <a:ext cx="1725600" cy="4944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page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6000"/>
            <a:ext cx="8551377" cy="3141326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FE2F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delete from “View all branches” page</a:t>
            </a:r>
            <a:endParaRPr/>
          </a:p>
        </p:txBody>
      </p:sp>
      <p:sp>
        <p:nvSpPr>
          <p:cNvPr id="468" name="Google Shape;468;p65"/>
          <p:cNvSpPr/>
          <p:nvPr/>
        </p:nvSpPr>
        <p:spPr>
          <a:xfrm>
            <a:off x="7533175" y="3657350"/>
            <a:ext cx="1329900" cy="494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6"/>
          <p:cNvSpPr txBox="1"/>
          <p:nvPr/>
        </p:nvSpPr>
        <p:spPr>
          <a:xfrm>
            <a:off x="2608025" y="2217175"/>
            <a:ext cx="4247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</a:rPr>
              <a:t>DISCUSSION and Q&amp;A</a:t>
            </a:r>
            <a:endParaRPr b="1" sz="2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FE2F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learning steps: GitHub Issues</a:t>
            </a:r>
            <a:endParaRPr/>
          </a:p>
        </p:txBody>
      </p:sp>
      <p:pic>
        <p:nvPicPr>
          <p:cNvPr id="480" name="Google Shape;48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176" y="1477098"/>
            <a:ext cx="7456399" cy="30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67"/>
          <p:cNvSpPr/>
          <p:nvPr/>
        </p:nvSpPr>
        <p:spPr>
          <a:xfrm>
            <a:off x="769400" y="1658925"/>
            <a:ext cx="946200" cy="513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FE2F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learning steps: GitHub Issues</a:t>
            </a:r>
            <a:endParaRPr/>
          </a:p>
        </p:txBody>
      </p:sp>
      <p:pic>
        <p:nvPicPr>
          <p:cNvPr id="488" name="Google Shape;48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00" y="2657100"/>
            <a:ext cx="8839199" cy="2320856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68"/>
          <p:cNvSpPr txBox="1"/>
          <p:nvPr>
            <p:ph idx="1" type="body"/>
          </p:nvPr>
        </p:nvSpPr>
        <p:spPr>
          <a:xfrm>
            <a:off x="311700" y="1152475"/>
            <a:ext cx="8520600" cy="21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</a:rPr>
              <a:t>Every team uses issues.</a:t>
            </a:r>
            <a:endParaRPr sz="22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allow a discussion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a record of any info needed to resolve that issue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documents how and when issue resolved</a:t>
            </a:r>
            <a:endParaRPr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5" name="Google Shape;49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9400" y="1533700"/>
            <a:ext cx="3664975" cy="338365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FE2F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learning steps: GitHub Issues</a:t>
            </a:r>
            <a:endParaRPr/>
          </a:p>
        </p:txBody>
      </p:sp>
      <p:sp>
        <p:nvSpPr>
          <p:cNvPr id="497" name="Google Shape;497;p69"/>
          <p:cNvSpPr txBox="1"/>
          <p:nvPr>
            <p:ph idx="1" type="body"/>
          </p:nvPr>
        </p:nvSpPr>
        <p:spPr>
          <a:xfrm>
            <a:off x="311700" y="1122975"/>
            <a:ext cx="8520600" cy="21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</a:rPr>
              <a:t>When you commit a change, type # in the description area to select an issue that the commit addresses.</a:t>
            </a:r>
            <a:endParaRPr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3" name="Google Shape;50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825" y="1170125"/>
            <a:ext cx="7232307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FE2F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learning steps: GitHub Issues with check boxes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71"/>
          <p:cNvSpPr txBox="1"/>
          <p:nvPr>
            <p:ph idx="1" type="body"/>
          </p:nvPr>
        </p:nvSpPr>
        <p:spPr>
          <a:xfrm>
            <a:off x="311700" y="1152475"/>
            <a:ext cx="8520600" cy="21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●"/>
            </a:pPr>
            <a:r>
              <a:rPr lang="en" sz="2300">
                <a:solidFill>
                  <a:srgbClr val="000000"/>
                </a:solidFill>
              </a:rPr>
              <a:t>Create GitHub issues</a:t>
            </a:r>
            <a:endParaRPr sz="2300">
              <a:solidFill>
                <a:srgbClr val="000000"/>
              </a:solidFill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●"/>
            </a:pPr>
            <a:r>
              <a:rPr lang="en" sz="2300">
                <a:solidFill>
                  <a:srgbClr val="000000"/>
                </a:solidFill>
              </a:rPr>
              <a:t>Add them to your project board</a:t>
            </a:r>
            <a:endParaRPr sz="2300">
              <a:solidFill>
                <a:srgbClr val="000000"/>
              </a:solidFill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●"/>
            </a:pPr>
            <a:r>
              <a:rPr lang="en" sz="2300">
                <a:solidFill>
                  <a:srgbClr val="000000"/>
                </a:solidFill>
              </a:rPr>
              <a:t>Watch them automatically move to done column on your board when you close them</a:t>
            </a:r>
            <a:endParaRPr sz="3000"/>
          </a:p>
        </p:txBody>
      </p:sp>
      <p:sp>
        <p:nvSpPr>
          <p:cNvPr id="511" name="Google Shape;511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FE2F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learning steps for GitHub Project Boards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warm up! A game! 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750" y="927625"/>
            <a:ext cx="3716575" cy="37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RWorkflow 2022 Workshops</a:t>
            </a:r>
            <a:r>
              <a:rPr lang="en"/>
              <a:t> (1 hr lectures)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Openscapes GitHub Clinics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Part 1 Contributing from the browser</a:t>
            </a:r>
            <a:r>
              <a:rPr lang="en"/>
              <a:t>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Part 2 GitHub Projects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FE2F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more material on these topics</a:t>
            </a:r>
            <a:endParaRPr/>
          </a:p>
        </p:txBody>
      </p:sp>
      <p:pic>
        <p:nvPicPr>
          <p:cNvPr id="519" name="Google Shape;519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7575" y="1248700"/>
            <a:ext cx="3305801" cy="155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07600"/>
          </a:xfrm>
          <a:prstGeom prst="rect">
            <a:avLst/>
          </a:prstGeom>
          <a:solidFill>
            <a:srgbClr val="B6D7A8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20"/>
              <a:t>Team</a:t>
            </a:r>
            <a:r>
              <a:rPr lang="en" sz="1920"/>
              <a:t> Activity: Draw a zoo or zoo exhibit</a:t>
            </a:r>
            <a:endParaRPr sz="2320"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800" y="1270100"/>
            <a:ext cx="4413176" cy="353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/>
        </p:nvSpPr>
        <p:spPr>
          <a:xfrm>
            <a:off x="6028800" y="1087000"/>
            <a:ext cx="2803500" cy="17739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20">
                <a:solidFill>
                  <a:schemeClr val="dk1"/>
                </a:solidFill>
              </a:rPr>
              <a:t>Use only post-it notes, blue tape, and sharpies for zoo elements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5675" y="2947150"/>
            <a:ext cx="1766751" cy="117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6100" y="3563475"/>
            <a:ext cx="1252577" cy="62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Rules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4975400" y="369800"/>
            <a:ext cx="3856800" cy="44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592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20"/>
              <a:buChar char="●"/>
            </a:pPr>
            <a:r>
              <a:rPr lang="en" sz="2320">
                <a:solidFill>
                  <a:schemeClr val="dk1"/>
                </a:solidFill>
              </a:rPr>
              <a:t>You can talk to each other</a:t>
            </a:r>
            <a:endParaRPr sz="2320">
              <a:solidFill>
                <a:schemeClr val="dk1"/>
              </a:solidFill>
            </a:endParaRPr>
          </a:p>
          <a:p>
            <a:pPr indent="-37592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20"/>
              <a:buChar char="●"/>
            </a:pPr>
            <a:r>
              <a:rPr lang="en" sz="2320">
                <a:solidFill>
                  <a:schemeClr val="dk1"/>
                </a:solidFill>
              </a:rPr>
              <a:t>O</a:t>
            </a:r>
            <a:r>
              <a:rPr lang="en" sz="2320">
                <a:solidFill>
                  <a:schemeClr val="dk1"/>
                </a:solidFill>
              </a:rPr>
              <a:t>nly do tasks in the “to do” column</a:t>
            </a:r>
            <a:endParaRPr sz="2320">
              <a:solidFill>
                <a:schemeClr val="dk1"/>
              </a:solidFill>
            </a:endParaRPr>
          </a:p>
          <a:p>
            <a:pPr indent="-37592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20"/>
              <a:buChar char="●"/>
            </a:pPr>
            <a:r>
              <a:rPr lang="en" sz="2320">
                <a:solidFill>
                  <a:schemeClr val="dk1"/>
                </a:solidFill>
              </a:rPr>
              <a:t>Only do tasks written by someone else</a:t>
            </a:r>
            <a:endParaRPr sz="2320">
              <a:solidFill>
                <a:schemeClr val="dk1"/>
              </a:solidFill>
            </a:endParaRPr>
          </a:p>
          <a:p>
            <a:pPr indent="-37592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20"/>
              <a:buChar char="●"/>
            </a:pPr>
            <a:r>
              <a:rPr lang="en" sz="2320">
                <a:solidFill>
                  <a:schemeClr val="dk1"/>
                </a:solidFill>
              </a:rPr>
              <a:t>Everyone writes tasks</a:t>
            </a:r>
            <a:endParaRPr sz="2320">
              <a:solidFill>
                <a:schemeClr val="dk1"/>
              </a:solidFill>
            </a:endParaRPr>
          </a:p>
          <a:p>
            <a:pPr indent="-37592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20"/>
              <a:buChar char="●"/>
            </a:pPr>
            <a:r>
              <a:rPr lang="en" sz="2320">
                <a:solidFill>
                  <a:schemeClr val="dk1"/>
                </a:solidFill>
              </a:rPr>
              <a:t>One task at a time</a:t>
            </a:r>
            <a:endParaRPr sz="2320">
              <a:solidFill>
                <a:schemeClr val="dk1"/>
              </a:solidFill>
            </a:endParaRPr>
          </a:p>
          <a:p>
            <a:pPr indent="-37592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20"/>
              <a:buChar char="●"/>
            </a:pPr>
            <a:r>
              <a:rPr lang="en" sz="2320">
                <a:solidFill>
                  <a:schemeClr val="dk1"/>
                </a:solidFill>
              </a:rPr>
              <a:t>Move your task through the board</a:t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91476"/>
            <a:ext cx="4500275" cy="244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